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11.xml.rels" ContentType="application/vnd.openxmlformats-package.relationships+xml"/>
  <Override PartName="/ppt/notesSlides/notesSlide11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png" ContentType="image/png"/>
  <Override PartName="/ppt/media/image2.png" ContentType="image/png"/>
  <Override PartName="/ppt/media/image19.jpeg" ContentType="image/jpeg"/>
  <Override PartName="/ppt/media/image3.png" ContentType="image/png"/>
  <Override PartName="/ppt/media/image4.jpeg" ContentType="image/jpeg"/>
  <Override PartName="/ppt/media/image17.jpeg" ContentType="image/jpeg"/>
  <Override PartName="/ppt/media/image10.png" ContentType="image/png"/>
  <Override PartName="/ppt/media/image5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x="9144000" cy="6858000"/>
  <p:notesSz cx="6797675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axId val="11629738"/>
        <c:axId val="28058102"/>
      </c:barChart>
      <c:catAx>
        <c:axId val="11629738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 spc="-1"/>
            </a:pPr>
          </a:p>
        </c:txPr>
        <c:crossAx val="28058102"/>
        <c:auto val="1"/>
        <c:lblAlgn val="ctr"/>
        <c:lblOffset val="100"/>
        <c:noMultiLvlLbl val="0"/>
      </c:catAx>
      <c:valAx>
        <c:axId val="28058102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 spc="-1"/>
            </a:pPr>
          </a:p>
        </c:txPr>
        <c:crossAx val="11629738"/>
        <c:crossBetween val="midCat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Трудоспособное население</c:v>
                </c:pt>
                <c:pt idx="1">
                  <c:v>Дети от 0 до 17</c:v>
                </c:pt>
                <c:pt idx="2">
                  <c:v>Лица старше трудоспсобного возраста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53.7</c:v>
                </c:pt>
                <c:pt idx="1">
                  <c:v>19.3</c:v>
                </c:pt>
                <c:pt idx="2">
                  <c:v>26.2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Трудоспособное население</c:v>
                </c:pt>
                <c:pt idx="1">
                  <c:v>Дети от 0 до 17</c:v>
                </c:pt>
                <c:pt idx="2">
                  <c:v>Лица старше трудоспсобного возраста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48.6</c:v>
                </c:pt>
                <c:pt idx="1">
                  <c:v>18.5</c:v>
                </c:pt>
                <c:pt idx="2">
                  <c:v>32.7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Трудоспособное население</c:v>
                </c:pt>
                <c:pt idx="1">
                  <c:v>Дети от 0 до 17</c:v>
                </c:pt>
                <c:pt idx="2">
                  <c:v>Лица старше трудоспсобного возраста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48.9</c:v>
                </c:pt>
                <c:pt idx="1">
                  <c:v>18.1</c:v>
                </c:pt>
                <c:pt idx="2">
                  <c:v>33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Трудоспособное население</c:v>
                </c:pt>
                <c:pt idx="1">
                  <c:v>Дети от 0 до 17</c:v>
                </c:pt>
                <c:pt idx="2">
                  <c:v>Лица старше трудоспсобного возраста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49.4</c:v>
                </c:pt>
                <c:pt idx="1">
                  <c:v>17.7</c:v>
                </c:pt>
                <c:pt idx="2">
                  <c:v>32.9</c:v>
                </c:pt>
              </c:numCache>
            </c:numRef>
          </c:val>
        </c:ser>
        <c:gapWidth val="150"/>
        <c:overlap val="0"/>
        <c:axId val="38444290"/>
        <c:axId val="44460105"/>
      </c:barChart>
      <c:catAx>
        <c:axId val="3844429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44460105"/>
        <c:crosses val="autoZero"/>
        <c:auto val="1"/>
        <c:lblAlgn val="ctr"/>
        <c:lblOffset val="100"/>
        <c:noMultiLvlLbl val="0"/>
      </c:catAx>
      <c:valAx>
        <c:axId val="44460105"/>
        <c:scaling>
          <c:orientation val="minMax"/>
        </c:scaling>
        <c:delete val="0"/>
        <c:axPos val="l"/>
        <c:majorGridlines>
          <c:spPr>
            <a:ln w="6480">
              <a:solidFill>
                <a:srgbClr val="8b8b8b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38444290"/>
        <c:crosses val="autoZero"/>
        <c:crossBetween val="between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b="0" sz="1000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6480">
                <a:solidFill>
                  <a:srgbClr val="000000"/>
                </a:solidFill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trendline>
            <c:spPr>
              <a:ln w="6480">
                <a:solidFill>
                  <a:srgbClr val="000000"/>
                </a:solidFill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trendline>
            <c:spPr>
              <a:ln w="6480">
                <a:solidFill>
                  <a:srgbClr val="000000"/>
                </a:solidFill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cat>
            <c:strRef>
              <c:f>categories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63.8</c:v>
                </c:pt>
                <c:pt idx="1">
                  <c:v>61.5</c:v>
                </c:pt>
                <c:pt idx="2">
                  <c:v>63</c:v>
                </c:pt>
                <c:pt idx="3">
                  <c:v>66.2</c:v>
                </c:pt>
                <c:pt idx="4">
                  <c:v>64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76.2</c:v>
                </c:pt>
                <c:pt idx="1">
                  <c:v>76.1</c:v>
                </c:pt>
                <c:pt idx="2">
                  <c:v>73.2</c:v>
                </c:pt>
                <c:pt idx="3">
                  <c:v>74.7</c:v>
                </c:pt>
                <c:pt idx="4">
                  <c:v>76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Общая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6480">
                <a:solidFill>
                  <a:srgbClr val="000000"/>
                </a:solidFill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cat>
            <c:strRef>
              <c:f>categories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68.1</c:v>
                </c:pt>
                <c:pt idx="1">
                  <c:v>68.5</c:v>
                </c:pt>
                <c:pt idx="2">
                  <c:v>67.8</c:v>
                </c:pt>
                <c:pt idx="3">
                  <c:v>70.7</c:v>
                </c:pt>
                <c:pt idx="4">
                  <c:v>69.7</c:v>
                </c:pt>
              </c:numCache>
            </c:numRef>
          </c:val>
        </c:ser>
        <c:gapWidth val="150"/>
        <c:overlap val="0"/>
        <c:axId val="64450558"/>
        <c:axId val="38181183"/>
      </c:barChart>
      <c:catAx>
        <c:axId val="6445055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pPr>
          </a:p>
        </c:txPr>
        <c:crossAx val="38181183"/>
        <c:crosses val="autoZero"/>
        <c:auto val="1"/>
        <c:lblAlgn val="ctr"/>
        <c:lblOffset val="100"/>
        <c:noMultiLvlLbl val="0"/>
      </c:catAx>
      <c:valAx>
        <c:axId val="38181183"/>
        <c:scaling>
          <c:orientation val="minMax"/>
          <c:min val="40"/>
        </c:scaling>
        <c:delete val="0"/>
        <c:axPos val="l"/>
        <c:majorGridlines>
          <c:spPr>
            <a:ln w="6480">
              <a:solidFill>
                <a:srgbClr val="8b8b8b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pPr>
          </a:p>
        </c:txPr>
        <c:crossAx val="64450558"/>
        <c:crosses val="autoZero"/>
        <c:crossBetween val="between"/>
        <c:majorUnit val="10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000" spc="-1" strike="noStrike">
              <a:solidFill>
                <a:srgbClr val="000000"/>
              </a:solidFill>
              <a:latin typeface="Times New Roman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07796823682908"/>
          <c:y val="0.0745827677074184"/>
          <c:w val="0.629504656498853"/>
          <c:h val="0.808911602651122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Врачи </c:v>
                </c:pt>
              </c:strCache>
            </c:strRef>
          </c:tx>
          <c:spPr>
            <a:solidFill>
              <a:srgbClr val="5b9bd5"/>
            </a:solidFill>
            <a:ln w="57240">
              <a:solidFill>
                <a:srgbClr val="5b9bd5"/>
              </a:solidFill>
              <a:round/>
            </a:ln>
          </c:spPr>
          <c:marker>
            <c:symbol val="none"/>
          </c:marker>
          <c:dPt>
            <c:idx val="4"/>
            <c:marker>
              <c:symbol val="none"/>
            </c:marker>
          </c:dPt>
          <c:dLbls>
            <c:numFmt formatCode="General" sourceLinked="0"/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6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6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38220</c:v>
                </c:pt>
                <c:pt idx="1">
                  <c:v>56782</c:v>
                </c:pt>
                <c:pt idx="2">
                  <c:v>58709</c:v>
                </c:pt>
                <c:pt idx="3">
                  <c:v>59900</c:v>
                </c:pt>
                <c:pt idx="4">
                  <c:v>63179</c:v>
                </c:pt>
                <c:pt idx="5">
                  <c:v>73930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Ср.персонал</c:v>
                </c:pt>
              </c:strCache>
            </c:strRef>
          </c:tx>
          <c:spPr>
            <a:solidFill>
              <a:srgbClr val="ff0000"/>
            </a:solidFill>
            <a:ln w="76320">
              <a:solidFill>
                <a:srgbClr val="ff0000"/>
              </a:solidFill>
              <a:round/>
            </a:ln>
          </c:spPr>
          <c:marker>
            <c:symbol val="none"/>
          </c:marker>
          <c:dLbls>
            <c:numFmt formatCode="General" sourceLinked="0"/>
            <c:txPr>
              <a:bodyPr wrap="square"/>
              <a:lstStyle/>
              <a:p>
                <a:pPr>
                  <a:defRPr b="0" sz="16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21200</c:v>
                </c:pt>
                <c:pt idx="1">
                  <c:v>28040</c:v>
                </c:pt>
                <c:pt idx="2">
                  <c:v>29050</c:v>
                </c:pt>
                <c:pt idx="3">
                  <c:v>29050</c:v>
                </c:pt>
                <c:pt idx="4">
                  <c:v>31913</c:v>
                </c:pt>
                <c:pt idx="5">
                  <c:v>34327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30511621"/>
        <c:axId val="65986598"/>
      </c:lineChart>
      <c:catAx>
        <c:axId val="3051162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65986598"/>
        <c:crosses val="autoZero"/>
        <c:auto val="1"/>
        <c:lblAlgn val="ctr"/>
        <c:lblOffset val="100"/>
        <c:noMultiLvlLbl val="0"/>
      </c:catAx>
      <c:valAx>
        <c:axId val="65986598"/>
        <c:scaling>
          <c:orientation val="minMax"/>
        </c:scaling>
        <c:delete val="0"/>
        <c:axPos val="l"/>
        <c:majorGridlines>
          <c:spPr>
            <a:ln w="6480">
              <a:solidFill>
                <a:srgbClr val="8b8b8b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30511621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6202926023136"/>
          <c:y val="0.422117900654513"/>
          <c:w val="0.182901357851428"/>
          <c:h val="0.14269384243362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dt" idx="1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ftr" idx="2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2" name="PlaceHolder 6"/>
          <p:cNvSpPr>
            <a:spLocks noGrp="1"/>
          </p:cNvSpPr>
          <p:nvPr>
            <p:ph type="sldNum" idx="2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7030099-2A3B-469F-ADEC-BD9DB4572A8C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1166760" y="1241280"/>
            <a:ext cx="4462200" cy="3348000"/>
          </a:xfrm>
          <a:prstGeom prst="rect">
            <a:avLst/>
          </a:prstGeom>
          <a:ln w="0">
            <a:noFill/>
          </a:ln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6360" cy="39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23"/>
          </p:nvPr>
        </p:nvSpPr>
        <p:spPr>
          <a:xfrm>
            <a:off x="3850560" y="9430200"/>
            <a:ext cx="2943720" cy="49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1761149-48B7-4692-BE80-D17BE467C0E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1166760" y="1241280"/>
            <a:ext cx="4462200" cy="334800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6360" cy="39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22"/>
          </p:nvPr>
        </p:nvSpPr>
        <p:spPr>
          <a:xfrm>
            <a:off x="3850560" y="9430200"/>
            <a:ext cx="2943720" cy="49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EC784F-27EB-4321-BC02-5B38FC98FC7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27963C1-A69D-46F6-AA31-2565FD0E749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015062F-D41A-4FC5-A9A8-284E146C6A2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B28901-C001-49E2-8A6D-76F4B73A416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B7A4059-3113-46E3-8743-BAE93319BB5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56B6B4B-BC47-408B-8CE4-C9D2524B13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A90D16B-35B1-45D2-8999-9993D15CC1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86EC51F-F352-476A-8832-0F2D8A2FDA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3413315-B3A0-4194-ACC9-11640D27C51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A8CC71-F5F3-4FA5-96CA-931DACED34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B46301E-83DE-41E3-B673-14347A3BE9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12337C7-E435-4E55-935B-3D7CD7618F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15068B-EEAD-440A-8A8A-690D92C3F4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F708A4D-30CC-47A3-9FCD-2090BB8BDC6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400CC4C-DF32-4C5B-8CA3-17884BA353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4FF8D2B-A5CF-4191-B506-B75AB91F67B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E69F425-FCD4-4A63-A125-6A64AA3AC30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D8F5044-FFE4-4FF0-9F0D-9C153BAFBDF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D1F7C8D-612A-4511-A4C8-C1997C3501D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4593CB0-30B8-4C0A-BE8A-93AD3961B43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C6F2638-77BF-4753-8AC7-681407A02C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4FF0581-12C9-48D5-A862-26B3C611EB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B5E8CF7-BCF0-40C0-93B7-F83076E819D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E18298B-6C4D-4BD2-8C63-14C12E389D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414195C-225F-4793-9712-8C6CE0CFD40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4904AFB-A49F-44EC-A959-3A1FF0D305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1C30CF2-C8F8-444F-9D3B-444D89A61B6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74E5220-AB00-420F-BBFC-6D1927877C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C67A953-4027-40ED-B667-D00FCC3AF72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9726EDA-8FA5-4FD4-8F15-0E079768DCD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498B7C7-87FF-4A85-8EF7-EEF0DBB4974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DBFBD58-1261-410B-9B7D-C0F44576413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0F77747-65C1-448F-88C0-35B5420929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758EAF8-2590-4382-8D92-62769C269C6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E92EB09-9FFD-4C45-B8EE-82B778F8EC3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57C1A83-6F03-40AB-9B30-90936AA3F27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91B667D-11B7-4BB2-AC59-6E46713755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6A2EA6D-F15F-422C-891F-141BACA4948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BAD6003-2F64-4816-9BED-F9E28FC5ED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8F3966C-F9A9-40DF-8108-DAEFAF5D86C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8686C6D-30BF-4E29-AD10-935B36C0A96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36C45CF-E961-4782-A690-F35D9ECAB5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F2199F6-01CB-471F-AF08-AFEFC23D92B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6CBA597-EC51-4D2E-85FF-26935891A53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0ACE7EE-4BED-442F-9734-0143892F6C1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50ECE23-513B-4407-A70E-41B8F14FF2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B9CA686-4115-420D-A50C-F549BFDFCC5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5A62B5D-AD64-4D2D-9EF6-33369F4291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B0FA090-684B-4F57-A318-0BB16418A4A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295F17D-7517-4CF8-8262-C4D92D2792D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93FF64F-C9AE-47A9-ABDE-5D02B9B2DB4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A0EF576-8207-4E7D-8136-036031DABF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1FA8206-5002-4165-A9ED-9E510A3975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B916CA9-EE35-425B-8008-6B6692C7E6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9C5E16D-9C85-4938-802A-C18B15C2654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997C81C-F6C6-4055-A05F-79A2C20D67A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205035-6D40-4CE7-B253-C9FD7B0398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C90987A-8ED1-44DA-91C6-7F506E30D51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AA15039-54B3-442D-9752-71168EAD24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B29DB4D-E58E-417F-96E0-BBC4B8F49D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EE8A2C3-8A08-4EB7-9C34-1397D12828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5F01295-660D-433D-B229-0E7D16B22B1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6828F73-8E51-42DA-9414-FDC52E6B6C3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52D6D3F-600E-4A88-B796-F5A4C66B8AA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03376F3-8C45-4104-8915-1294E25A03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AD4397ED-93B3-491A-A8B5-63F9E145AE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3B7C14E-B1C5-467A-A3C1-5E8237AC60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9FE56F3-CB73-4B42-A45D-ABFE80B876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D3635BB-94D8-4E6F-A209-454AB79A79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0954E44-1928-405B-A567-EC09D129985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B3BC52F-2EE0-4896-AB3D-8177BD6FB09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E2CB2BB-420F-40F9-8F28-A75F930283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4952904-7839-4789-941F-65A210DAC6F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BF551F1-B87F-46E4-9D42-FFD60BAC70B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43708C6-878C-4EF4-AA8C-1F3F3448E1C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 marL="410400" indent="-3078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20800" indent="-3078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31200" indent="-273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641600" indent="-2052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0520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4624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8728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 marL="410400" indent="-3078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20800" indent="-3078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31200" indent="-273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641600" indent="-2052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0520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4624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8728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7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8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AEAC956-FE68-47E9-A12D-6C2B0E26485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dt" idx="9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ftr" idx="10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ldNum" idx="11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1588334-BE8F-4E9B-9105-92D9776DA2C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 idx="12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 idx="13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14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03BC8D-B035-4964-9AEE-D8D9AE33E15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15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ftr" idx="16"/>
          </p:nvPr>
        </p:nvSpPr>
        <p:spPr>
          <a:xfrm>
            <a:off x="3029040" y="6356520"/>
            <a:ext cx="30844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ldNum" idx="17"/>
          </p:nvPr>
        </p:nvSpPr>
        <p:spPr>
          <a:xfrm>
            <a:off x="645804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1107646-4832-423D-810E-07D7FB3A1E4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 idx="18"/>
          </p:nvPr>
        </p:nvSpPr>
        <p:spPr>
          <a:xfrm>
            <a:off x="628560" y="6356520"/>
            <a:ext cx="20556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chart" Target="../charts/chart4.xml"/><Relationship Id="rId3" Type="http://schemas.openxmlformats.org/officeDocument/2006/relationships/slideLayout" Target="../slideLayouts/slideLayout5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vk.com/kishcrb" TargetMode="External"/><Relationship Id="rId2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5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0600" cy="238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br>
              <a:rPr sz="3600"/>
            </a:b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ГБУЗ «КИШЕРТСКАЯ ЦРБ»</a:t>
            </a:r>
            <a:br>
              <a:rPr sz="3600"/>
            </a:b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Кадры. Задачи.</a:t>
            </a:r>
            <a:br>
              <a:rPr sz="3600"/>
            </a:b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2023 год.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1371600" y="5805360"/>
            <a:ext cx="6399000" cy="64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Главный врач Вишнякова О.С.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Picture 2" descr="C:\Users\Vrach\Desktop\logotip_eskulap.png"/>
          <p:cNvPicPr/>
          <p:nvPr/>
        </p:nvPicPr>
        <p:blipFill>
          <a:blip r:embed="rId1"/>
          <a:stretch/>
        </p:blipFill>
        <p:spPr>
          <a:xfrm>
            <a:off x="6660360" y="332640"/>
            <a:ext cx="1903320" cy="100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508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Исполнение Дорожной карты по заработной плате.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Picture 2" descr=""/>
          <p:cNvPicPr/>
          <p:nvPr/>
        </p:nvPicPr>
        <p:blipFill>
          <a:blip r:embed="rId1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12" name="Объект 4"/>
          <p:cNvGraphicFramePr/>
          <p:nvPr/>
        </p:nvGraphicFramePr>
        <p:xfrm>
          <a:off x="683640" y="2130120"/>
          <a:ext cx="8001360" cy="45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646200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Укрепление материально-технической базы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extBox 4"/>
          <p:cNvSpPr/>
          <p:nvPr/>
        </p:nvSpPr>
        <p:spPr>
          <a:xfrm>
            <a:off x="7744680" y="571680"/>
            <a:ext cx="9658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Логотип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Рисунок 2" descr=""/>
          <p:cNvPicPr/>
          <p:nvPr/>
        </p:nvPicPr>
        <p:blipFill>
          <a:blip r:embed="rId1"/>
          <a:stretch/>
        </p:blipFill>
        <p:spPr>
          <a:xfrm>
            <a:off x="5823360" y="4106160"/>
            <a:ext cx="2824560" cy="2385000"/>
          </a:xfrm>
          <a:prstGeom prst="rect">
            <a:avLst/>
          </a:prstGeom>
          <a:ln w="0">
            <a:noFill/>
          </a:ln>
        </p:spPr>
      </p:pic>
      <p:sp>
        <p:nvSpPr>
          <p:cNvPr id="316" name="AutoShape 2"/>
          <p:cNvSpPr/>
          <p:nvPr/>
        </p:nvSpPr>
        <p:spPr>
          <a:xfrm>
            <a:off x="4419720" y="327672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17" name="Рисунок 5" descr=""/>
          <p:cNvPicPr/>
          <p:nvPr/>
        </p:nvPicPr>
        <p:blipFill>
          <a:blip r:embed="rId2"/>
          <a:stretch/>
        </p:blipFill>
        <p:spPr>
          <a:xfrm>
            <a:off x="6625800" y="236160"/>
            <a:ext cx="2176920" cy="1496520"/>
          </a:xfrm>
          <a:prstGeom prst="rect">
            <a:avLst/>
          </a:prstGeom>
          <a:ln w="0">
            <a:noFill/>
          </a:ln>
        </p:spPr>
      </p:pic>
      <p:pic>
        <p:nvPicPr>
          <p:cNvPr id="318" name="Рисунок 7" descr=""/>
          <p:cNvPicPr/>
          <p:nvPr/>
        </p:nvPicPr>
        <p:blipFill>
          <a:blip r:embed="rId3"/>
          <a:stretch/>
        </p:blipFill>
        <p:spPr>
          <a:xfrm>
            <a:off x="339480" y="1672200"/>
            <a:ext cx="3286080" cy="1983960"/>
          </a:xfrm>
          <a:prstGeom prst="rect">
            <a:avLst/>
          </a:prstGeom>
          <a:ln w="0">
            <a:noFill/>
          </a:ln>
        </p:spPr>
      </p:pic>
      <p:pic>
        <p:nvPicPr>
          <p:cNvPr id="319" name="Рисунок 9" descr=""/>
          <p:cNvPicPr/>
          <p:nvPr/>
        </p:nvPicPr>
        <p:blipFill>
          <a:blip r:embed="rId4"/>
          <a:stretch/>
        </p:blipFill>
        <p:spPr>
          <a:xfrm>
            <a:off x="628560" y="4113360"/>
            <a:ext cx="3168360" cy="2143440"/>
          </a:xfrm>
          <a:prstGeom prst="rect">
            <a:avLst/>
          </a:prstGeom>
          <a:ln w="0">
            <a:noFill/>
          </a:ln>
        </p:spPr>
      </p:pic>
      <p:pic>
        <p:nvPicPr>
          <p:cNvPr id="320" name="Рисунок 11" descr=""/>
          <p:cNvPicPr/>
          <p:nvPr/>
        </p:nvPicPr>
        <p:blipFill>
          <a:blip r:embed="rId5"/>
          <a:stretch/>
        </p:blipFill>
        <p:spPr>
          <a:xfrm>
            <a:off x="4419720" y="2082960"/>
            <a:ext cx="3391200" cy="182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508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Задачи на 2023-2025 годы.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395640" y="1556640"/>
            <a:ext cx="8227800" cy="452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4"/>
          <p:cNvSpPr/>
          <p:nvPr/>
        </p:nvSpPr>
        <p:spPr>
          <a:xfrm>
            <a:off x="8106120" y="500040"/>
            <a:ext cx="94320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логотип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Picture 2" descr=""/>
          <p:cNvPicPr/>
          <p:nvPr/>
        </p:nvPicPr>
        <p:blipFill>
          <a:blip r:embed="rId1"/>
          <a:stretch/>
        </p:blipFill>
        <p:spPr>
          <a:xfrm>
            <a:off x="7278840" y="-27360"/>
            <a:ext cx="1900080" cy="1004760"/>
          </a:xfrm>
          <a:prstGeom prst="rect">
            <a:avLst/>
          </a:prstGeom>
          <a:ln w="0">
            <a:noFill/>
          </a:ln>
        </p:spPr>
      </p:pic>
      <p:sp>
        <p:nvSpPr>
          <p:cNvPr id="325" name="Объект 6"/>
          <p:cNvSpPr/>
          <p:nvPr/>
        </p:nvSpPr>
        <p:spPr>
          <a:xfrm>
            <a:off x="899640" y="2133000"/>
            <a:ext cx="7486920" cy="790200"/>
          </a:xfrm>
          <a:prstGeom prst="roundRect">
            <a:avLst>
              <a:gd name="adj" fmla="val 8712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5a5a5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rmAutofit fontScale="89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1" lang="ru-RU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Усиление внутреннего контроля качества оказания медицинской помощи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Для достижение целевых показателей по доступности и качеству оказания первичной медико-санитарной помощи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Объект 6"/>
          <p:cNvSpPr/>
          <p:nvPr/>
        </p:nvSpPr>
        <p:spPr>
          <a:xfrm>
            <a:off x="899640" y="3200760"/>
            <a:ext cx="7486920" cy="654840"/>
          </a:xfrm>
          <a:prstGeom prst="roundRect">
            <a:avLst>
              <a:gd name="adj" fmla="val 12948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5a5a5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rmAutofit fontScale="18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5600" spc="-1" strike="noStrike">
                <a:solidFill>
                  <a:srgbClr val="000000"/>
                </a:solidFill>
                <a:latin typeface="Calibri"/>
                <a:ea typeface="DejaVu Sans"/>
              </a:rPr>
              <a:t>Реализация кадровой политики </a:t>
            </a:r>
            <a:r>
              <a:rPr b="0" lang="ru-RU" sz="5600" spc="-1" strike="noStrike">
                <a:solidFill>
                  <a:srgbClr val="000000"/>
                </a:solidFill>
                <a:latin typeface="Calibri"/>
                <a:ea typeface="DejaVu Sans"/>
              </a:rPr>
              <a:t>с целью укомплектования вакантных должностей врачей и среднего медицинского персонала:</a:t>
            </a:r>
            <a:endParaRPr b="0" lang="ru-RU" sz="5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5600" spc="-1" strike="noStrike">
                <a:solidFill>
                  <a:srgbClr val="000000"/>
                </a:solidFill>
                <a:latin typeface="Calibri"/>
                <a:ea typeface="DejaVu Sans"/>
              </a:rPr>
              <a:t>-подбор кадров и подача заявок на участие в программах Земский врач и Земский фельдшер, Медицинские кадры Прикамья .</a:t>
            </a:r>
            <a:endParaRPr b="0" lang="ru-RU" sz="5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Объект 6"/>
          <p:cNvSpPr/>
          <p:nvPr/>
        </p:nvSpPr>
        <p:spPr>
          <a:xfrm>
            <a:off x="899640" y="5001120"/>
            <a:ext cx="7486920" cy="790200"/>
          </a:xfrm>
          <a:prstGeom prst="roundRect">
            <a:avLst>
              <a:gd name="adj" fmla="val 8712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5a5a5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Продолжить работу по мероприятиям, направленным на снижение смертности от БСК, ЗНО, СД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Объект 6"/>
          <p:cNvSpPr/>
          <p:nvPr/>
        </p:nvSpPr>
        <p:spPr>
          <a:xfrm flipV="1" rot="10800000">
            <a:off x="900360" y="4116600"/>
            <a:ext cx="7488000" cy="743040"/>
          </a:xfrm>
          <a:prstGeom prst="roundRect">
            <a:avLst>
              <a:gd name="adj" fmla="val 11889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5a5a5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rmAutofit fontScale="35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Укрепление материально-технической базы: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ФАП д.Мазуевка (открыт 06.2023), на 2024 г — с.Посад, обеспечение УЗИ аппаратами поликлиники — 06.2023, ЭКГ аппараты на ФАП, цифровой ММГ и ФГ-09.2023.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5080" cy="285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 fontScale="50000"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i="1" lang="ru-RU" sz="4000" spc="-1" strike="noStrike">
                <a:solidFill>
                  <a:srgbClr val="000000"/>
                </a:solidFill>
                <a:latin typeface="Calibri Light"/>
              </a:rPr>
              <a:t>Мы в социальных сетях:</a:t>
            </a:r>
            <a:br>
              <a:rPr sz="6000"/>
            </a:br>
            <a:r>
              <a:rPr b="0" lang="en-US" sz="6000" spc="-1" strike="noStrike" u="sng">
                <a:solidFill>
                  <a:srgbClr val="0563c1"/>
                </a:solidFill>
                <a:uFillTx/>
                <a:latin typeface="Arial"/>
                <a:hlinkClick r:id="rId1"/>
              </a:rPr>
              <a:t>https://vk.com/kishcrb</a:t>
            </a:r>
            <a:br>
              <a:rPr sz="6000"/>
            </a:br>
            <a:br>
              <a:rPr sz="6000"/>
            </a:br>
            <a:r>
              <a:rPr b="0" i="1" lang="en-US" sz="6000" spc="-1" strike="noStrike">
                <a:solidFill>
                  <a:srgbClr val="000000"/>
                </a:solidFill>
                <a:latin typeface="Arial"/>
              </a:rPr>
              <a:t>сайт</a:t>
            </a:r>
            <a:br>
              <a:rPr sz="6000"/>
            </a:br>
            <a:r>
              <a:rPr b="0" lang="en-US" sz="6000" spc="-1" strike="noStrike">
                <a:solidFill>
                  <a:srgbClr val="0563c1"/>
                </a:solidFill>
                <a:latin typeface="Arial"/>
              </a:rPr>
              <a:t>https://kishertcrb.ru/</a:t>
            </a:r>
            <a:br>
              <a:rPr sz="6000"/>
            </a:br>
            <a:br>
              <a:rPr sz="6000"/>
            </a:br>
            <a:r>
              <a:rPr b="0" i="1" lang="ru-RU" sz="3600" spc="-1" strike="noStrike">
                <a:solidFill>
                  <a:srgbClr val="000000"/>
                </a:solidFill>
                <a:latin typeface="Arial"/>
              </a:rPr>
              <a:t>Государственное бюджетное </a:t>
            </a:r>
            <a:br>
              <a:rPr sz="3600"/>
            </a:br>
            <a:r>
              <a:rPr b="0" i="1" lang="ru-RU" sz="3600" spc="-1" strike="noStrike">
                <a:solidFill>
                  <a:srgbClr val="000000"/>
                </a:solidFill>
                <a:latin typeface="Arial"/>
              </a:rPr>
              <a:t>учреждение здравоохранения ПК «Кишертская ЦРБ»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23880" y="4589640"/>
            <a:ext cx="7885080" cy="149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42240" y="180000"/>
            <a:ext cx="6499080" cy="146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Наше население на </a:t>
            </a:r>
            <a:br>
              <a:rPr sz="3200"/>
            </a:b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31.12.2022 года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285840" y="1500120"/>
            <a:ext cx="8856360" cy="4674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Количество  населения – 10748 (убыль -134 человек)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взрослые – 8846 человек, дети – 1902 человек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Box 4"/>
          <p:cNvSpPr/>
          <p:nvPr/>
        </p:nvSpPr>
        <p:spPr>
          <a:xfrm>
            <a:off x="7643880" y="142920"/>
            <a:ext cx="128412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Логотип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Picture 2" descr=""/>
          <p:cNvPicPr/>
          <p:nvPr/>
        </p:nvPicPr>
        <p:blipFill>
          <a:blip r:embed="rId1"/>
          <a:stretch/>
        </p:blipFill>
        <p:spPr>
          <a:xfrm>
            <a:off x="7164360" y="44640"/>
            <a:ext cx="1900080" cy="1004760"/>
          </a:xfrm>
          <a:prstGeom prst="rect">
            <a:avLst/>
          </a:prstGeom>
          <a:ln w="0">
            <a:noFill/>
          </a:ln>
        </p:spPr>
      </p:pic>
      <p:sp>
        <p:nvSpPr>
          <p:cNvPr id="260" name="Скругленный прямоугольник 5"/>
          <p:cNvSpPr/>
          <p:nvPr/>
        </p:nvSpPr>
        <p:spPr>
          <a:xfrm>
            <a:off x="1187640" y="2982240"/>
            <a:ext cx="6694920" cy="3109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Структура ЦРБ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Поликлиника на 269 посещений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СДП на 21 койки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Стационар на 28 коек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передвижной ФАП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 ФАПов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2"/>
          <a:stretch/>
        </p:blipFill>
        <p:spPr>
          <a:xfrm>
            <a:off x="5809680" y="4140000"/>
            <a:ext cx="2649600" cy="236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 Box 73"/>
          <p:cNvSpPr/>
          <p:nvPr/>
        </p:nvSpPr>
        <p:spPr>
          <a:xfrm>
            <a:off x="0" y="10440"/>
            <a:ext cx="9142200" cy="43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rmAutofit fontScale="96000"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chemeClr val="accent5"/>
                </a:solidFill>
                <a:latin typeface="Calibri"/>
                <a:ea typeface="DejaVu Sans"/>
              </a:rPr>
              <a:t>Медико-демографические  показатели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63" name="Диаграмма 6"/>
          <p:cNvGraphicFramePr/>
          <p:nvPr/>
        </p:nvGraphicFramePr>
        <p:xfrm>
          <a:off x="-3081600" y="124560"/>
          <a:ext cx="2969640" cy="165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64" name="TextBox 7"/>
          <p:cNvSpPr/>
          <p:nvPr/>
        </p:nvSpPr>
        <p:spPr>
          <a:xfrm>
            <a:off x="-2248920" y="2537280"/>
            <a:ext cx="2247120" cy="1229400"/>
          </a:xfrm>
          <a:prstGeom prst="roundRect">
            <a:avLst>
              <a:gd name="adj" fmla="val 9927"/>
            </a:avLst>
          </a:prstGeom>
          <a:noFill/>
          <a:ln w="2857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ts val="1301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Доля лиц </a:t>
            </a: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старше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301"/>
              </a:lnSpc>
              <a:spcAft>
                <a:spcPts val="601"/>
              </a:spcAft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трудоспособного возраста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533520">
              <a:lnSpc>
                <a:spcPts val="1301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МО 32,9%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533520">
              <a:lnSpc>
                <a:spcPts val="1301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ПК 24,4%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533520">
              <a:lnSpc>
                <a:spcPts val="1301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РФ 25,4%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533520" algn="ctr">
              <a:lnSpc>
                <a:spcPts val="1301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Прямоугольник 34"/>
          <p:cNvSpPr/>
          <p:nvPr/>
        </p:nvSpPr>
        <p:spPr>
          <a:xfrm>
            <a:off x="540360" y="671400"/>
            <a:ext cx="473652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Анализ возрастного состава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(взрослое население  – 8846 чел,  детское – 1902)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66" name="Объект 3"/>
          <p:cNvGraphicFramePr/>
          <p:nvPr/>
        </p:nvGraphicFramePr>
        <p:xfrm>
          <a:off x="738720" y="1256040"/>
          <a:ext cx="4480920" cy="22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7" name="Объект 4"/>
          <p:cNvGraphicFramePr/>
          <p:nvPr/>
        </p:nvGraphicFramePr>
        <p:xfrm>
          <a:off x="482040" y="4577760"/>
          <a:ext cx="7490160" cy="169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8" name="Прямоугольник 18"/>
          <p:cNvSpPr/>
          <p:nvPr/>
        </p:nvSpPr>
        <p:spPr>
          <a:xfrm>
            <a:off x="667080" y="3695040"/>
            <a:ext cx="33678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Средняя продолжительность жизни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69" name="Таблица 3"/>
          <p:cNvGraphicFramePr/>
          <p:nvPr/>
        </p:nvGraphicFramePr>
        <p:xfrm>
          <a:off x="5879520" y="1305720"/>
          <a:ext cx="2409840" cy="1614600"/>
        </p:xfrm>
        <a:graphic>
          <a:graphicData uri="http://schemas.openxmlformats.org/drawingml/2006/table">
            <a:tbl>
              <a:tblPr/>
              <a:tblGrid>
                <a:gridCol w="841320"/>
                <a:gridCol w="1568880"/>
              </a:tblGrid>
              <a:tr h="791640">
                <a:tc>
                  <a:txBody>
                    <a:bodyPr anchor="t">
                      <a:noAutofit/>
                    </a:bodyPr>
                    <a:p>
                      <a:endParaRPr b="1" lang="ru-RU" sz="1200" spc="-1" strike="noStrike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ts val="1301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Доля лиц старше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301"/>
                        </a:lnSpc>
                        <a:spcAft>
                          <a:spcPts val="601"/>
                        </a:spcAft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трудоспособного возраста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2548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МО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32,9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2584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ПК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24,4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2548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РФ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25,4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508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ФАПы Кишертской ЦРБ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629240" y="1825560"/>
            <a:ext cx="3884400" cy="434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000"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На 01.09.2023 года 15 ФАП: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с.Посад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д.Сухой Лог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д.Седа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с.Спасо-Барда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с.Медведево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д.Верхняя Солянка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с.Меча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с.Осинцево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с.Молебка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пос.Лек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п.Кордон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с.Андреево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д.Ильята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д.Черный Яр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д.Мазуевка и 1 передвижной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Укомплектованность — 9 федьдшеров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528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Picture 2" descr=""/>
          <p:cNvPicPr/>
          <p:nvPr/>
        </p:nvPicPr>
        <p:blipFill>
          <a:blip r:embed="rId1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pic>
        <p:nvPicPr>
          <p:cNvPr id="273" name="Рисунок 4" descr=""/>
          <p:cNvPicPr/>
          <p:nvPr/>
        </p:nvPicPr>
        <p:blipFill>
          <a:blip r:embed="rId2"/>
          <a:stretch/>
        </p:blipFill>
        <p:spPr>
          <a:xfrm>
            <a:off x="486720" y="4220280"/>
            <a:ext cx="3085200" cy="2152440"/>
          </a:xfrm>
          <a:prstGeom prst="rect">
            <a:avLst/>
          </a:prstGeom>
          <a:ln w="0">
            <a:noFill/>
          </a:ln>
        </p:spPr>
      </p:pic>
      <p:pic>
        <p:nvPicPr>
          <p:cNvPr id="274" name="" descr=""/>
          <p:cNvPicPr/>
          <p:nvPr/>
        </p:nvPicPr>
        <p:blipFill>
          <a:blip r:embed="rId3"/>
          <a:stretch/>
        </p:blipFill>
        <p:spPr>
          <a:xfrm>
            <a:off x="360000" y="1689480"/>
            <a:ext cx="3904560" cy="179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7800" cy="84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ФАПы Кишертской ЦРБ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Picture 2" descr=""/>
          <p:cNvPicPr/>
          <p:nvPr/>
        </p:nvPicPr>
        <p:blipFill>
          <a:blip r:embed="rId1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2"/>
          <a:stretch/>
        </p:blipFill>
        <p:spPr>
          <a:xfrm>
            <a:off x="457200" y="1131480"/>
            <a:ext cx="2091240" cy="1568520"/>
          </a:xfrm>
          <a:prstGeom prst="rect">
            <a:avLst/>
          </a:prstGeom>
          <a:ln w="0">
            <a:noFill/>
          </a:ln>
        </p:spPr>
      </p:pic>
      <p:pic>
        <p:nvPicPr>
          <p:cNvPr id="278" name="" descr=""/>
          <p:cNvPicPr/>
          <p:nvPr/>
        </p:nvPicPr>
        <p:blipFill>
          <a:blip r:embed="rId3"/>
          <a:stretch/>
        </p:blipFill>
        <p:spPr>
          <a:xfrm>
            <a:off x="2880000" y="1213560"/>
            <a:ext cx="1980000" cy="1486440"/>
          </a:xfrm>
          <a:prstGeom prst="rect">
            <a:avLst/>
          </a:prstGeom>
          <a:ln w="0">
            <a:noFill/>
          </a:ln>
        </p:spPr>
      </p:pic>
      <p:pic>
        <p:nvPicPr>
          <p:cNvPr id="279" name="" descr=""/>
          <p:cNvPicPr/>
          <p:nvPr/>
        </p:nvPicPr>
        <p:blipFill>
          <a:blip r:embed="rId4"/>
          <a:stretch/>
        </p:blipFill>
        <p:spPr>
          <a:xfrm>
            <a:off x="540000" y="3058200"/>
            <a:ext cx="2160000" cy="1621800"/>
          </a:xfrm>
          <a:prstGeom prst="rect">
            <a:avLst/>
          </a:prstGeom>
          <a:ln w="0">
            <a:noFill/>
          </a:ln>
        </p:spPr>
      </p:pic>
      <p:pic>
        <p:nvPicPr>
          <p:cNvPr id="280" name="" descr=""/>
          <p:cNvPicPr/>
          <p:nvPr/>
        </p:nvPicPr>
        <p:blipFill>
          <a:blip r:embed="rId5"/>
          <a:stretch/>
        </p:blipFill>
        <p:spPr>
          <a:xfrm>
            <a:off x="3060000" y="3060000"/>
            <a:ext cx="2160000" cy="162180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6"/>
          <a:stretch/>
        </p:blipFill>
        <p:spPr>
          <a:xfrm>
            <a:off x="5941080" y="1122840"/>
            <a:ext cx="2158920" cy="162000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7"/>
          <a:stretch/>
        </p:blipFill>
        <p:spPr>
          <a:xfrm>
            <a:off x="5940000" y="3060000"/>
            <a:ext cx="2160000" cy="1699560"/>
          </a:xfrm>
          <a:prstGeom prst="rect">
            <a:avLst/>
          </a:prstGeom>
          <a:ln w="0">
            <a:noFill/>
          </a:ln>
        </p:spPr>
      </p:pic>
      <p:pic>
        <p:nvPicPr>
          <p:cNvPr id="283" name="" descr=""/>
          <p:cNvPicPr/>
          <p:nvPr/>
        </p:nvPicPr>
        <p:blipFill>
          <a:blip r:embed="rId8"/>
          <a:stretch/>
        </p:blipFill>
        <p:spPr>
          <a:xfrm>
            <a:off x="720000" y="4860000"/>
            <a:ext cx="3904560" cy="1799280"/>
          </a:xfrm>
          <a:prstGeom prst="rect">
            <a:avLst/>
          </a:prstGeom>
          <a:ln w="0">
            <a:noFill/>
          </a:ln>
        </p:spPr>
      </p:pic>
      <p:pic>
        <p:nvPicPr>
          <p:cNvPr id="284" name="" descr=""/>
          <p:cNvPicPr/>
          <p:nvPr/>
        </p:nvPicPr>
        <p:blipFill>
          <a:blip r:embed="rId9"/>
          <a:stretch/>
        </p:blipFill>
        <p:spPr>
          <a:xfrm>
            <a:off x="5463000" y="4860000"/>
            <a:ext cx="2457000" cy="186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 descr=""/>
          <p:cNvPicPr/>
          <p:nvPr/>
        </p:nvPicPr>
        <p:blipFill>
          <a:blip r:embed="rId1"/>
          <a:stretch/>
        </p:blipFill>
        <p:spPr>
          <a:xfrm>
            <a:off x="6747120" y="5157360"/>
            <a:ext cx="1438200" cy="148500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7800" cy="84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br>
              <a:rPr sz="2800"/>
            </a:b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Цифровая медицина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2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grpSp>
        <p:nvGrpSpPr>
          <p:cNvPr id="288" name="Diagram1"/>
          <p:cNvGrpSpPr/>
          <p:nvPr/>
        </p:nvGrpSpPr>
        <p:grpSpPr>
          <a:xfrm>
            <a:off x="395640" y="1548360"/>
            <a:ext cx="8227800" cy="4923360"/>
            <a:chOff x="395640" y="1548360"/>
            <a:chExt cx="8227800" cy="4923360"/>
          </a:xfrm>
        </p:grpSpPr>
        <p:sp>
          <p:nvSpPr>
            <p:cNvPr id="289" name=""/>
            <p:cNvSpPr/>
            <p:nvPr/>
          </p:nvSpPr>
          <p:spPr>
            <a:xfrm>
              <a:off x="395640" y="1548360"/>
              <a:ext cx="8227800" cy="492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0" name=""/>
            <p:cNvSpPr/>
            <p:nvPr/>
          </p:nvSpPr>
          <p:spPr>
            <a:xfrm rot="5400000">
              <a:off x="3452400" y="932040"/>
              <a:ext cx="1311480" cy="25455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d1deef">
                  <a:alpha val="9000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-578160" rIns="-514080" tIns="668520" bIns="732600" anchor="ctr" rot="-5400000">
              <a:noAutofit/>
            </a:bodyPr>
            <a:p>
              <a:pPr lvl="1" marL="114480" indent="-114480">
                <a:lnSpc>
                  <a:spcPct val="90000"/>
                </a:lnSpc>
                <a:spcAft>
                  <a:spcPts val="210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4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100% работа в ЭМК, в т.ч льготные рецепты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114480" indent="-114480">
                <a:lnSpc>
                  <a:spcPct val="90000"/>
                </a:lnSpc>
                <a:spcAft>
                  <a:spcPts val="210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4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телеконсультации с краевыми ЛПУ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114480" indent="-114480">
                <a:lnSpc>
                  <a:spcPct val="90000"/>
                </a:lnSpc>
                <a:spcAft>
                  <a:spcPts val="210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4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Выдача ЭЛН - 100%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114480" indent="-114480">
                <a:lnSpc>
                  <a:spcPct val="90000"/>
                </a:lnSpc>
                <a:spcAft>
                  <a:spcPts val="210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4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Мониторинг записи к врачу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1" name=""/>
            <p:cNvSpPr/>
            <p:nvPr/>
          </p:nvSpPr>
          <p:spPr>
            <a:xfrm>
              <a:off x="395640" y="1767240"/>
              <a:ext cx="2402280" cy="84888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/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90000" rIns="90000" tIns="45000" bIns="4500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tabLst>
                  <a:tab algn="l" pos="0"/>
                </a:tabLst>
              </a:pPr>
              <a:r>
                <a:rPr b="1" lang="ru-RU" sz="2400" spc="-1" strike="noStrike">
                  <a:solidFill>
                    <a:schemeClr val="lt1"/>
                  </a:solidFill>
                  <a:latin typeface="Times New Roman"/>
                  <a:ea typeface="DejaVu Sans"/>
                </a:rPr>
                <a:t>Поликлиника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2" name=""/>
            <p:cNvSpPr/>
            <p:nvPr/>
          </p:nvSpPr>
          <p:spPr>
            <a:xfrm rot="5400000">
              <a:off x="3356280" y="2434320"/>
              <a:ext cx="1341720" cy="2364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d1deef">
                  <a:alpha val="9000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-519840" rIns="-454320" tIns="540000" bIns="605520" anchor="ctr" rot="-5400000">
              <a:noAutofit/>
            </a:bodyPr>
            <a:p>
              <a:pPr lvl="1" marL="114480" indent="-114480">
                <a:lnSpc>
                  <a:spcPct val="90000"/>
                </a:lnSpc>
                <a:spcAft>
                  <a:spcPts val="224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5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100% ведение ЭИБ</a:t>
              </a:r>
              <a:endParaRPr b="0" lang="ru-RU" sz="1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114480" indent="-114480">
                <a:lnSpc>
                  <a:spcPct val="90000"/>
                </a:lnSpc>
                <a:spcAft>
                  <a:spcPts val="224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5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Подушевой учет, списание ЛС  и расходных материалов.</a:t>
              </a:r>
              <a:endParaRPr b="0" lang="ru-RU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"/>
            <p:cNvSpPr/>
            <p:nvPr/>
          </p:nvSpPr>
          <p:spPr>
            <a:xfrm>
              <a:off x="395640" y="3204720"/>
              <a:ext cx="2220840" cy="97812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/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90000" rIns="90000" tIns="45000" bIns="4500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tabLst>
                  <a:tab algn="l" pos="0"/>
                </a:tabLst>
              </a:pPr>
              <a:r>
                <a:rPr b="1" lang="ru-RU" sz="2400" spc="-1" strike="noStrike">
                  <a:solidFill>
                    <a:schemeClr val="lt1"/>
                  </a:solidFill>
                  <a:latin typeface="Times New Roman"/>
                  <a:ea typeface="DejaVu Sans"/>
                </a:rPr>
                <a:t>Стационар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"/>
            <p:cNvSpPr/>
            <p:nvPr/>
          </p:nvSpPr>
          <p:spPr>
            <a:xfrm rot="5400000">
              <a:off x="3748320" y="3569400"/>
              <a:ext cx="990000" cy="26737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d1deef">
                  <a:alpha val="9000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-833040" rIns="-784440" tIns="870120" bIns="918720" anchor="ctr" rot="-5400000">
              <a:noAutofit/>
            </a:bodyPr>
            <a:p>
              <a:pPr lvl="1" marL="114480" indent="-114480">
                <a:lnSpc>
                  <a:spcPct val="90000"/>
                </a:lnSpc>
                <a:spcAft>
                  <a:spcPts val="224"/>
                </a:spcAft>
                <a:buClr>
                  <a:srgbClr val="0070c0"/>
                </a:buClr>
                <a:buFont typeface="Symbol"/>
                <a:buChar char=""/>
              </a:pPr>
              <a:r>
                <a:rPr b="0" lang="ru-RU" sz="1500" spc="-1" strike="noStrike">
                  <a:solidFill>
                    <a:srgbClr val="0070c0"/>
                  </a:solidFill>
                  <a:latin typeface="Times New Roman"/>
                  <a:ea typeface="DejaVu Sans"/>
                </a:rPr>
                <a:t>100% введение результатов анализов и протоколов обследований и заключений</a:t>
              </a:r>
              <a:endParaRPr b="0" lang="ru-RU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"/>
            <p:cNvSpPr/>
            <p:nvPr/>
          </p:nvSpPr>
          <p:spPr>
            <a:xfrm>
              <a:off x="395640" y="4373640"/>
              <a:ext cx="2364840" cy="10659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/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90000" rIns="90000" tIns="45000" bIns="4500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tabLst>
                  <a:tab algn="l" pos="0"/>
                </a:tabLst>
              </a:pPr>
              <a:r>
                <a:rPr b="1" lang="ru-RU" sz="2400" spc="-1" strike="noStrike">
                  <a:solidFill>
                    <a:schemeClr val="lt1"/>
                  </a:solidFill>
                  <a:latin typeface="Times New Roman"/>
                  <a:ea typeface="DejaVu Sans"/>
                </a:rPr>
                <a:t>Параклиника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"/>
            <p:cNvSpPr/>
            <p:nvPr/>
          </p:nvSpPr>
          <p:spPr>
            <a:xfrm rot="5400000">
              <a:off x="3930840" y="4502160"/>
              <a:ext cx="932760" cy="29606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d1deef">
                  <a:alpha val="9000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-1002240" rIns="-956880" tIns="1042560" bIns="1087920" anchor="ctr" rot="-5400000">
              <a:noAutofit/>
            </a:bodyPr>
            <a:p>
              <a:pPr lvl="1" marL="171360" indent="-171360">
                <a:lnSpc>
                  <a:spcPct val="90000"/>
                </a:lnSpc>
                <a:spcAft>
                  <a:spcPts val="210"/>
                </a:spcAft>
                <a:buClr>
                  <a:srgbClr val="5b9bd5"/>
                </a:buClr>
                <a:buFont typeface="Symbol"/>
                <a:buChar char=""/>
              </a:pPr>
              <a:r>
                <a:rPr b="0" lang="ru-RU" sz="1600" spc="-1" strike="noStrike">
                  <a:solidFill>
                    <a:schemeClr val="accent1"/>
                  </a:solidFill>
                  <a:latin typeface="Times New Roman"/>
                  <a:ea typeface="DejaVu Sans"/>
                </a:rPr>
                <a:t>100</a:t>
              </a:r>
              <a:r>
                <a:rPr b="0" lang="ru-RU" sz="1400" spc="-1" strike="noStrike">
                  <a:solidFill>
                    <a:schemeClr val="accent1"/>
                  </a:solidFill>
                  <a:latin typeface="Times New Roman"/>
                  <a:ea typeface="DejaVu Sans"/>
                </a:rPr>
                <a:t>% ФАПов подключены к ЕГИСЗ, </a:t>
              </a:r>
              <a:r>
                <a:rPr b="0" lang="ru-RU" sz="1400" spc="-1" strike="noStrike">
                  <a:solidFill>
                    <a:schemeClr val="accent1"/>
                  </a:solidFill>
                  <a:latin typeface="Times New Roman"/>
                  <a:ea typeface="DejaVu Sans"/>
                </a:rPr>
                <a:t> работа в ЭМК, в т.ч льготные рецепты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114480" indent="-114480">
                <a:lnSpc>
                  <a:spcPct val="90000"/>
                </a:lnSpc>
                <a:spcAft>
                  <a:spcPts val="210"/>
                </a:spcAft>
                <a:buClr>
                  <a:srgbClr val="5b9bd5"/>
                </a:buClr>
                <a:buFont typeface="Symbol"/>
                <a:buChar char=""/>
              </a:pPr>
              <a:r>
                <a:rPr b="0" lang="ru-RU" sz="1400" spc="-1" strike="noStrike">
                  <a:solidFill>
                    <a:schemeClr val="accent1"/>
                  </a:solidFill>
                  <a:latin typeface="Times New Roman"/>
                  <a:ea typeface="DejaVu Sans"/>
                </a:rPr>
                <a:t>Начато проведение телеконсультаций с врачами ЦРБ</a:t>
              </a: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241"/>
                </a:spcAft>
              </a:pPr>
              <a:endParaRPr b="0" lang="ru-RU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"/>
            <p:cNvSpPr/>
            <p:nvPr/>
          </p:nvSpPr>
          <p:spPr>
            <a:xfrm>
              <a:off x="395640" y="5524560"/>
              <a:ext cx="2057040" cy="94608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/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90000" rIns="90000" tIns="45000" bIns="4500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tabLst>
                  <a:tab algn="l" pos="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ФАП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98" name="Рисунок 3" descr=""/>
          <p:cNvPicPr/>
          <p:nvPr/>
        </p:nvPicPr>
        <p:blipFill>
          <a:blip r:embed="rId3"/>
          <a:stretch/>
        </p:blipFill>
        <p:spPr>
          <a:xfrm>
            <a:off x="5897520" y="2145600"/>
            <a:ext cx="2787480" cy="206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66280" y="316440"/>
            <a:ext cx="788508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93000"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br>
              <a:rPr sz="3600"/>
            </a:br>
            <a:r>
              <a:rPr b="1" lang="ru-RU" sz="2700" spc="-1" strike="noStrike">
                <a:solidFill>
                  <a:srgbClr val="000000"/>
                </a:solidFill>
                <a:latin typeface="Times New Roman"/>
              </a:rPr>
              <a:t>Федеральный проект – Квалифицированные кадры.</a:t>
            </a:r>
            <a:br>
              <a:rPr sz="2700"/>
            </a:b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2" descr=""/>
          <p:cNvPicPr/>
          <p:nvPr/>
        </p:nvPicPr>
        <p:blipFill>
          <a:blip r:embed="rId1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01" name="Объект 5"/>
          <p:cNvGraphicFramePr/>
          <p:nvPr/>
        </p:nvGraphicFramePr>
        <p:xfrm>
          <a:off x="469080" y="1493640"/>
          <a:ext cx="8254440" cy="3522600"/>
        </p:xfrm>
        <a:graphic>
          <a:graphicData uri="http://schemas.openxmlformats.org/drawingml/2006/table">
            <a:tbl>
              <a:tblPr/>
              <a:tblGrid>
                <a:gridCol w="1807920"/>
                <a:gridCol w="3144960"/>
                <a:gridCol w="1650960"/>
                <a:gridCol w="1650960"/>
              </a:tblGrid>
              <a:tr h="638280">
                <a:tc gridSpan="2"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Наименование показателя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2022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2023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38280">
                <a:tc rowSpan="2"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Врачи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Укомплектованность, %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70,4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70,1/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целевой 90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7282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К-т совместительства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1,3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1,3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638280">
                <a:tc rowSpan="2"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Средний медицинский персонал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Укомплектованность, %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67,3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63,3/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Целевой 88,7%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8794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К-т совместительства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1,06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1,06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508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85000"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Программы «Земский доктор»,</a:t>
            </a:r>
            <a:br>
              <a:rPr sz="3600"/>
            </a:b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 «Земский фельдшер», «Медицинские </a:t>
            </a:r>
            <a:br>
              <a:rPr sz="3600"/>
            </a:b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кадры Прикамья».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3" name="Picture 2" descr=""/>
          <p:cNvPicPr/>
          <p:nvPr/>
        </p:nvPicPr>
        <p:blipFill>
          <a:blip r:embed="rId1"/>
          <a:stretch/>
        </p:blipFill>
        <p:spPr>
          <a:xfrm>
            <a:off x="7236360" y="-27360"/>
            <a:ext cx="1900080" cy="1004760"/>
          </a:xfrm>
          <a:prstGeom prst="rect">
            <a:avLst/>
          </a:prstGeom>
          <a:ln w="0">
            <a:noFill/>
          </a:ln>
        </p:spPr>
      </p:pic>
      <p:sp>
        <p:nvSpPr>
          <p:cNvPr id="304" name="Заголовок 1"/>
          <p:cNvSpPr/>
          <p:nvPr/>
        </p:nvSpPr>
        <p:spPr>
          <a:xfrm>
            <a:off x="-108360" y="1845000"/>
            <a:ext cx="3814560" cy="7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5000"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2023 год -</a:t>
            </a:r>
            <a:br>
              <a:rPr sz="3600"/>
            </a:b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b="0" lang="ru-RU" sz="3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фельдшер, 1 врач</a:t>
            </a:r>
            <a:endParaRPr b="0" lang="ru-RU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Заголовок 1"/>
          <p:cNvSpPr/>
          <p:nvPr/>
        </p:nvSpPr>
        <p:spPr>
          <a:xfrm>
            <a:off x="5724000" y="1399680"/>
            <a:ext cx="332928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9000"/>
          </a:bodyPr>
          <a:p>
            <a:pPr algn="ctr"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Всего:</a:t>
            </a:r>
            <a:br>
              <a:rPr sz="3600"/>
            </a:br>
            <a:r>
              <a:rPr b="0" lang="ru-RU" sz="2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Врачи - 21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Заголовок 1"/>
          <p:cNvSpPr/>
          <p:nvPr/>
        </p:nvSpPr>
        <p:spPr>
          <a:xfrm>
            <a:off x="5985000" y="2206800"/>
            <a:ext cx="311688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5000"/>
          </a:bodyPr>
          <a:p>
            <a:pPr algn="ctr">
              <a:lnSpc>
                <a:spcPct val="100000"/>
              </a:lnSpc>
            </a:pP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Фельдшер ФАП - 4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3960000" y="1981800"/>
            <a:ext cx="1800000" cy="2698200"/>
          </a:xfrm>
          <a:prstGeom prst="rect">
            <a:avLst/>
          </a:prstGeom>
          <a:ln w="0">
            <a:noFill/>
          </a:ln>
        </p:spPr>
      </p:pic>
      <p:pic>
        <p:nvPicPr>
          <p:cNvPr id="308" name="" descr=""/>
          <p:cNvPicPr/>
          <p:nvPr/>
        </p:nvPicPr>
        <p:blipFill>
          <a:blip r:embed="rId3"/>
          <a:stretch/>
        </p:blipFill>
        <p:spPr>
          <a:xfrm>
            <a:off x="374400" y="2880000"/>
            <a:ext cx="2865600" cy="223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"/>
          <p:cNvSpPr/>
          <p:nvPr/>
        </p:nvSpPr>
        <p:spPr>
          <a:xfrm>
            <a:off x="0" y="308160"/>
            <a:ext cx="9186120" cy="61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Вакансии на 01.09.2023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Врачи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Врач-терапевт участковый, врач-рентгенолог, врач-терапевт, врач УЗД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Требования: высшее медицинское образование, наличие действующего сертификата или аккредитации специалиста, полная занятость.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Стаж работы по специальности необязателен.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Заработная плата обсуждается при собеседовании (от 35 тысяч+соц.выплата ), социальный пакет, ежегодный оплачиваемый отпуск 28 календарных дней + дополнительный ежегодный оплачиваемый отпуск 14 календарных дней.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Выплата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1,5 млн. рублей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по программе «Земский доктор».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Выплата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 млн. рублей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в соответствии с постановлением Правительства РФ от 26 декабря 2017 г. N 1640 "Об утверждении государственной программы Российской Федерации "Развитие здравоохранения" и постановлением Правительства Пермского края от 20.04.2022 г. № 326-п «Об утверждении Порядка предоставления единовременных компенсационных выплат медицинским и частичной компенсации арендной платы по договору аренды (найма) жилья медицинским работникам».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https://minzdrav.permkrai.ru/deyatelnost/programmy/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Фельдшера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 состоянию на 01.09.2023 г.: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Медведевский ФАП, Мазуевский ФАП.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Требования: среднее медицинское  профессиональное образование, наличие действующего сертификата или аккредитации специалиста. Умение эффективно управлять рабочим временем. Оперативность, ответственность, стрессоустойчивость, уверенность в себе.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Заработная плата обсуждается при собеседовании ( от 25 тыс+соц.выплата), социальный пакет, ежегодный оплачиваемый отпуск 28 календарных дней + дополнительный ежегодный оплачиваемый отпуск 17 календарных дней.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Выплата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750 тыс. рублей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 программе «Земский фельдшер».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Выплата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 млн. рублей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в соответствии с постановлением Правительства РФ от 26 декабря 2017 г. N 1640 "Об утверждении государственной программы Российской Федерации "Развитие здравоохранения" и постановлением Правительства Пермского края от 20.04.2022 г. № 326-п «Об утверждении Порядка предоставления единовременных компенсационных выплат медицинским и частичной компенсации арендной платы по договору аренды (найма) жилья медицинским работникам».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https://minzdrav.permkrai.ru/deyatelnost/programmy/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6789</TotalTime>
  <Application>LibreOffice/7.5.2.2$Windows_X86_64 LibreOffice_project/53bb9681a964705cf672590721dbc85eb4d0c3a2</Application>
  <AppVersion>15.0000</AppVersion>
  <Words>1895</Words>
  <Paragraphs>440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2018-10-23T09:32:59Z</dcterms:created>
  <dc:creator>Лариса Ерогова</dc:creator>
  <dc:description/>
  <dc:language>ru-RU</dc:language>
  <cp:lastModifiedBy/>
  <cp:lastPrinted>2023-03-06T11:22:55Z</cp:lastPrinted>
  <dcterms:modified xsi:type="dcterms:W3CDTF">2023-10-02T12:35:27Z</dcterms:modified>
  <cp:revision>428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Экран (4:3)</vt:lpwstr>
  </property>
  <property fmtid="{D5CDD505-2E9C-101B-9397-08002B2CF9AE}" pid="4" name="Slides">
    <vt:i4>36</vt:i4>
  </property>
</Properties>
</file>